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kzidenz-Grotesk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Poppins Bold" panose="020B0604020202020204" charset="0"/>
      <p:regular r:id="rId27"/>
    </p:embeddedFont>
    <p:embeddedFont>
      <p:font typeface="Rubik" panose="020B0604020202020204" charset="-79"/>
      <p:regular r:id="rId28"/>
    </p:embeddedFont>
    <p:embeddedFont>
      <p:font typeface="Rubik Bold" panose="020B0604020202020204" charset="-79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2023-11-26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035676" y="17338"/>
            <a:ext cx="10252324" cy="10252324"/>
          </a:xfrm>
          <a:custGeom>
            <a:avLst/>
            <a:gdLst/>
            <a:ahLst/>
            <a:cxnLst/>
            <a:rect l="l" t="t" r="r" b="b"/>
            <a:pathLst>
              <a:path w="10252324" h="10252324">
                <a:moveTo>
                  <a:pt x="10252324" y="10252324"/>
                </a:moveTo>
                <a:lnTo>
                  <a:pt x="0" y="10252324"/>
                </a:lnTo>
                <a:lnTo>
                  <a:pt x="0" y="0"/>
                </a:lnTo>
                <a:lnTo>
                  <a:pt x="10252324" y="0"/>
                </a:lnTo>
                <a:lnTo>
                  <a:pt x="10252324" y="10252324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6230" y="-3008828"/>
            <a:ext cx="5243810" cy="524381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F9FC"/>
            </a:solidFill>
          </p:spPr>
        </p:sp>
      </p:grpSp>
      <p:sp>
        <p:nvSpPr>
          <p:cNvPr id="5" name="Freeform 5"/>
          <p:cNvSpPr/>
          <p:nvPr/>
        </p:nvSpPr>
        <p:spPr>
          <a:xfrm rot="7987443">
            <a:off x="13049798" y="27577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94346" y="1785850"/>
            <a:ext cx="7457084" cy="6338521"/>
          </a:xfrm>
          <a:custGeom>
            <a:avLst/>
            <a:gdLst/>
            <a:ahLst/>
            <a:cxnLst/>
            <a:rect l="l" t="t" r="r" b="b"/>
            <a:pathLst>
              <a:path w="7457084" h="6338521">
                <a:moveTo>
                  <a:pt x="0" y="0"/>
                </a:moveTo>
                <a:lnTo>
                  <a:pt x="7457084" y="0"/>
                </a:lnTo>
                <a:lnTo>
                  <a:pt x="7457084" y="6338522"/>
                </a:lnTo>
                <a:lnTo>
                  <a:pt x="0" y="63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987443">
            <a:off x="14481197" y="-101583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779" y="235134"/>
            <a:ext cx="2430580" cy="1243552"/>
          </a:xfrm>
          <a:custGeom>
            <a:avLst/>
            <a:gdLst/>
            <a:ahLst/>
            <a:cxnLst/>
            <a:rect l="l" t="t" r="r" b="b"/>
            <a:pathLst>
              <a:path w="2430580" h="1243552">
                <a:moveTo>
                  <a:pt x="0" y="0"/>
                </a:moveTo>
                <a:lnTo>
                  <a:pt x="2430580" y="0"/>
                </a:lnTo>
                <a:lnTo>
                  <a:pt x="2430580" y="1243553"/>
                </a:lnTo>
                <a:lnTo>
                  <a:pt x="0" y="1243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45675" y="4088511"/>
            <a:ext cx="7765646" cy="105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8"/>
              </a:lnSpc>
            </a:pPr>
            <a:r>
              <a:rPr lang="en-US" sz="7200">
                <a:solidFill>
                  <a:srgbClr val="000000"/>
                </a:solidFill>
                <a:latin typeface="Rubik Bold"/>
              </a:rPr>
              <a:t>Final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675" y="8048172"/>
            <a:ext cx="547270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ubik"/>
              </a:rPr>
              <a:t>Author: Alexandra Cristea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ubik"/>
              </a:rPr>
              <a:t>Date: 27.11.2023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6287" y="5153025"/>
            <a:ext cx="7765646" cy="55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7"/>
              </a:lnSpc>
            </a:pPr>
            <a:r>
              <a:rPr lang="en-US" sz="3699">
                <a:solidFill>
                  <a:srgbClr val="000000"/>
                </a:solidFill>
                <a:latin typeface="Rubik"/>
              </a:rPr>
              <a:t>www.zebe.ro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88493" y="828991"/>
            <a:ext cx="14131668" cy="8764588"/>
          </a:xfrm>
          <a:custGeom>
            <a:avLst/>
            <a:gdLst/>
            <a:ahLst/>
            <a:cxnLst/>
            <a:rect l="l" t="t" r="r" b="b"/>
            <a:pathLst>
              <a:path w="14131668" h="8764588">
                <a:moveTo>
                  <a:pt x="0" y="0"/>
                </a:moveTo>
                <a:lnTo>
                  <a:pt x="14131668" y="0"/>
                </a:lnTo>
                <a:lnTo>
                  <a:pt x="14131668" y="8764589"/>
                </a:lnTo>
                <a:lnTo>
                  <a:pt x="0" y="8764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25432" y="1195528"/>
            <a:ext cx="13039202" cy="8062772"/>
          </a:xfrm>
          <a:custGeom>
            <a:avLst/>
            <a:gdLst/>
            <a:ahLst/>
            <a:cxnLst/>
            <a:rect l="l" t="t" r="r" b="b"/>
            <a:pathLst>
              <a:path w="13039202" h="8062772">
                <a:moveTo>
                  <a:pt x="0" y="0"/>
                </a:moveTo>
                <a:lnTo>
                  <a:pt x="13039201" y="0"/>
                </a:lnTo>
                <a:lnTo>
                  <a:pt x="13039201" y="8062772"/>
                </a:lnTo>
                <a:lnTo>
                  <a:pt x="0" y="806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602" y="336538"/>
            <a:ext cx="240044" cy="1102496"/>
            <a:chOff x="0" y="0"/>
            <a:chExt cx="63222" cy="2903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80602" y="1853371"/>
            <a:ext cx="7943375" cy="4911654"/>
          </a:xfrm>
          <a:custGeom>
            <a:avLst/>
            <a:gdLst/>
            <a:ahLst/>
            <a:cxnLst/>
            <a:rect l="l" t="t" r="r" b="b"/>
            <a:pathLst>
              <a:path w="7943375" h="4911654">
                <a:moveTo>
                  <a:pt x="0" y="0"/>
                </a:moveTo>
                <a:lnTo>
                  <a:pt x="7943376" y="0"/>
                </a:lnTo>
                <a:lnTo>
                  <a:pt x="7943376" y="4911654"/>
                </a:lnTo>
                <a:lnTo>
                  <a:pt x="0" y="491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4908301"/>
            <a:ext cx="8318329" cy="5143500"/>
          </a:xfrm>
          <a:custGeom>
            <a:avLst/>
            <a:gdLst/>
            <a:ahLst/>
            <a:cxnLst/>
            <a:rect l="l" t="t" r="r" b="b"/>
            <a:pathLst>
              <a:path w="8318329" h="5143500">
                <a:moveTo>
                  <a:pt x="0" y="0"/>
                </a:moveTo>
                <a:lnTo>
                  <a:pt x="8318329" y="0"/>
                </a:lnTo>
                <a:lnTo>
                  <a:pt x="831832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81453" y="578858"/>
            <a:ext cx="5553551" cy="70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ubik"/>
              </a:rPr>
              <a:t>Test cases 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602" y="336538"/>
            <a:ext cx="240044" cy="1102496"/>
            <a:chOff x="0" y="0"/>
            <a:chExt cx="63222" cy="2903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71510" y="1540688"/>
            <a:ext cx="14144980" cy="8746312"/>
          </a:xfrm>
          <a:custGeom>
            <a:avLst/>
            <a:gdLst/>
            <a:ahLst/>
            <a:cxnLst/>
            <a:rect l="l" t="t" r="r" b="b"/>
            <a:pathLst>
              <a:path w="14144980" h="8746312">
                <a:moveTo>
                  <a:pt x="0" y="0"/>
                </a:moveTo>
                <a:lnTo>
                  <a:pt x="14144980" y="0"/>
                </a:lnTo>
                <a:lnTo>
                  <a:pt x="14144980" y="8746312"/>
                </a:lnTo>
                <a:lnTo>
                  <a:pt x="0" y="874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18916" y="578858"/>
            <a:ext cx="4590097" cy="70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ubik"/>
              </a:rPr>
              <a:t>Bugs Overview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44337" y="1046936"/>
            <a:ext cx="14199325" cy="8779916"/>
          </a:xfrm>
          <a:custGeom>
            <a:avLst/>
            <a:gdLst/>
            <a:ahLst/>
            <a:cxnLst/>
            <a:rect l="l" t="t" r="r" b="b"/>
            <a:pathLst>
              <a:path w="14199325" h="8779916">
                <a:moveTo>
                  <a:pt x="0" y="0"/>
                </a:moveTo>
                <a:lnTo>
                  <a:pt x="14199326" y="0"/>
                </a:lnTo>
                <a:lnTo>
                  <a:pt x="14199326" y="8779916"/>
                </a:lnTo>
                <a:lnTo>
                  <a:pt x="0" y="877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559720" y="1364976"/>
            <a:ext cx="13170625" cy="8143837"/>
          </a:xfrm>
          <a:custGeom>
            <a:avLst/>
            <a:gdLst/>
            <a:ahLst/>
            <a:cxnLst/>
            <a:rect l="l" t="t" r="r" b="b"/>
            <a:pathLst>
              <a:path w="13170625" h="8143837">
                <a:moveTo>
                  <a:pt x="0" y="0"/>
                </a:moveTo>
                <a:lnTo>
                  <a:pt x="13170625" y="0"/>
                </a:lnTo>
                <a:lnTo>
                  <a:pt x="13170625" y="8143836"/>
                </a:lnTo>
                <a:lnTo>
                  <a:pt x="0" y="814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6539" y="-514350"/>
            <a:ext cx="22500915" cy="3086100"/>
            <a:chOff x="0" y="0"/>
            <a:chExt cx="592616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6167" cy="812800"/>
            </a:xfrm>
            <a:custGeom>
              <a:avLst/>
              <a:gdLst/>
              <a:ahLst/>
              <a:cxnLst/>
              <a:rect l="l" t="t" r="r" b="b"/>
              <a:pathLst>
                <a:path w="5926167" h="812800">
                  <a:moveTo>
                    <a:pt x="0" y="0"/>
                  </a:moveTo>
                  <a:lnTo>
                    <a:pt x="5926167" y="0"/>
                  </a:lnTo>
                  <a:lnTo>
                    <a:pt x="5926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926167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75498" y="3509993"/>
            <a:ext cx="4147075" cy="5748307"/>
          </a:xfrm>
          <a:custGeom>
            <a:avLst/>
            <a:gdLst/>
            <a:ahLst/>
            <a:cxnLst/>
            <a:rect l="l" t="t" r="r" b="b"/>
            <a:pathLst>
              <a:path w="4147075" h="5748307">
                <a:moveTo>
                  <a:pt x="0" y="0"/>
                </a:moveTo>
                <a:lnTo>
                  <a:pt x="4147075" y="0"/>
                </a:lnTo>
                <a:lnTo>
                  <a:pt x="4147075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94828" y="1123950"/>
            <a:ext cx="4768572" cy="71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5399" dirty="0">
                <a:solidFill>
                  <a:srgbClr val="FFFDFB"/>
                </a:solidFill>
                <a:latin typeface="Rubik"/>
              </a:rPr>
              <a:t>Conclusions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90213"/>
            <a:ext cx="9320653" cy="5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59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smoke testing session included 5 test cases which all have the status passed</a:t>
            </a:r>
          </a:p>
          <a:p>
            <a:pPr marL="604518" lvl="1" indent="-302259" algn="just">
              <a:lnSpc>
                <a:spcPts val="459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test execution 9 bugs were identified.</a:t>
            </a:r>
          </a:p>
          <a:p>
            <a:pPr marL="604518" lvl="1" indent="-302259" algn="just">
              <a:lnSpc>
                <a:spcPts val="459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Terms and Conditions link error may erode trust, causing order abandonment</a:t>
            </a:r>
          </a:p>
          <a:p>
            <a:pPr marL="604518" lvl="1" indent="-302259" algn="just">
              <a:lnSpc>
                <a:spcPts val="459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 email registration can lead to login problems and user frustration.</a:t>
            </a:r>
          </a:p>
          <a:p>
            <a:pPr marL="604518" lvl="1" indent="-302259" algn="just">
              <a:lnSpc>
                <a:spcPts val="4591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and textual typos, create an unpleasant experience, potentially driving users to alternative websites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0200" y="-452767"/>
            <a:ext cx="22500915" cy="3086100"/>
            <a:chOff x="0" y="0"/>
            <a:chExt cx="592616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6167" cy="812800"/>
            </a:xfrm>
            <a:custGeom>
              <a:avLst/>
              <a:gdLst/>
              <a:ahLst/>
              <a:cxnLst/>
              <a:rect l="l" t="t" r="r" b="b"/>
              <a:pathLst>
                <a:path w="5926167" h="812800">
                  <a:moveTo>
                    <a:pt x="0" y="0"/>
                  </a:moveTo>
                  <a:lnTo>
                    <a:pt x="5926167" y="0"/>
                  </a:lnTo>
                  <a:lnTo>
                    <a:pt x="5926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926167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549513"/>
            <a:ext cx="5617458" cy="5617458"/>
          </a:xfrm>
          <a:custGeom>
            <a:avLst/>
            <a:gdLst/>
            <a:ahLst/>
            <a:cxnLst/>
            <a:rect l="l" t="t" r="r" b="b"/>
            <a:pathLst>
              <a:path w="5617458" h="5617458">
                <a:moveTo>
                  <a:pt x="0" y="0"/>
                </a:moveTo>
                <a:lnTo>
                  <a:pt x="5617458" y="0"/>
                </a:lnTo>
                <a:lnTo>
                  <a:pt x="5617458" y="5617458"/>
                </a:lnTo>
                <a:lnTo>
                  <a:pt x="0" y="561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38098" y="1108022"/>
            <a:ext cx="6811804" cy="71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5399" dirty="0">
                <a:solidFill>
                  <a:srgbClr val="FFFDFB"/>
                </a:solidFill>
                <a:latin typeface="Rubik"/>
              </a:rPr>
              <a:t>Lessons learned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79117" y="3086100"/>
            <a:ext cx="10141569" cy="800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bugs without clear requirements may not really mean they're actual issues.</a:t>
            </a: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Giving precise details when reporting bugs helps developers comprehend and replicate the problem, resulting in quicker resolution.</a:t>
            </a: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Thorough testing, exploring different scenarios, improves product quality by catching and fixing issues before the release.</a:t>
            </a: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minor bugs can affect the user experience, potentially causing users to avoid the website.</a:t>
            </a: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crucial to always consider the user's perspective when testing a website or application.</a:t>
            </a:r>
            <a:endParaRPr lang="en-US" sz="28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endParaRPr lang="en-US" sz="28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endParaRPr lang="en-US" sz="28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604518" lvl="1" indent="-302259">
              <a:lnSpc>
                <a:spcPts val="4535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4652CA-F5A7-44B1-9A64-4AD604AC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84779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485" y="482456"/>
            <a:ext cx="2430580" cy="1243552"/>
          </a:xfrm>
          <a:custGeom>
            <a:avLst/>
            <a:gdLst/>
            <a:ahLst/>
            <a:cxnLst/>
            <a:rect l="l" t="t" r="r" b="b"/>
            <a:pathLst>
              <a:path w="2430580" h="1243552">
                <a:moveTo>
                  <a:pt x="0" y="0"/>
                </a:moveTo>
                <a:lnTo>
                  <a:pt x="2430579" y="0"/>
                </a:lnTo>
                <a:lnTo>
                  <a:pt x="2430579" y="1243552"/>
                </a:lnTo>
                <a:lnTo>
                  <a:pt x="0" y="124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4960" y="2595763"/>
            <a:ext cx="7458080" cy="145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20"/>
              </a:lnSpc>
            </a:pPr>
            <a:r>
              <a:rPr lang="en-US" sz="9563">
                <a:solidFill>
                  <a:srgbClr val="060644"/>
                </a:solidFill>
                <a:latin typeface="Poppins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650452" y="-293394"/>
            <a:ext cx="3086100" cy="10873788"/>
            <a:chOff x="0" y="0"/>
            <a:chExt cx="812800" cy="28638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58000" y="4305300"/>
            <a:ext cx="3708480" cy="5143500"/>
          </a:xfrm>
          <a:custGeom>
            <a:avLst/>
            <a:gdLst/>
            <a:ahLst/>
            <a:cxnLst/>
            <a:rect l="l" t="t" r="r" b="b"/>
            <a:pathLst>
              <a:path w="3708480" h="5143500">
                <a:moveTo>
                  <a:pt x="0" y="0"/>
                </a:moveTo>
                <a:lnTo>
                  <a:pt x="3708480" y="0"/>
                </a:lnTo>
                <a:lnTo>
                  <a:pt x="37084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3748" y="10044710"/>
            <a:ext cx="19195496" cy="401201"/>
            <a:chOff x="0" y="0"/>
            <a:chExt cx="5055604" cy="105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04" cy="105666"/>
            </a:xfrm>
            <a:custGeom>
              <a:avLst/>
              <a:gdLst/>
              <a:ahLst/>
              <a:cxnLst/>
              <a:rect l="l" t="t" r="r" b="b"/>
              <a:pathLst>
                <a:path w="5055604" h="105666">
                  <a:moveTo>
                    <a:pt x="0" y="0"/>
                  </a:moveTo>
                  <a:lnTo>
                    <a:pt x="5055604" y="0"/>
                  </a:lnTo>
                  <a:lnTo>
                    <a:pt x="5055604" y="105666"/>
                  </a:lnTo>
                  <a:lnTo>
                    <a:pt x="0" y="105666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055604" cy="19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39200" y="1714500"/>
            <a:ext cx="9152498" cy="6203518"/>
          </a:xfrm>
          <a:custGeom>
            <a:avLst/>
            <a:gdLst/>
            <a:ahLst/>
            <a:cxnLst/>
            <a:rect l="l" t="t" r="r" b="b"/>
            <a:pathLst>
              <a:path w="9152498" h="6203518">
                <a:moveTo>
                  <a:pt x="0" y="0"/>
                </a:moveTo>
                <a:lnTo>
                  <a:pt x="9152498" y="0"/>
                </a:lnTo>
                <a:lnTo>
                  <a:pt x="9152498" y="6203519"/>
                </a:lnTo>
                <a:lnTo>
                  <a:pt x="0" y="6203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4" r="-8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94369"/>
            <a:ext cx="7273794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Rubik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38400"/>
            <a:ext cx="7273794" cy="5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Introduction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Testing Approach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Testing Tools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Testing Types and Testing Levels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Test Cases Overview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Test Cases Results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Bugs Overview</a:t>
            </a:r>
          </a:p>
          <a:p>
            <a:pPr marL="647702" lvl="1" indent="-323851">
              <a:lnSpc>
                <a:spcPts val="5100"/>
              </a:lnSpc>
              <a:buFont typeface="Arial"/>
              <a:buChar char="•"/>
            </a:pPr>
            <a:r>
              <a:rPr lang="en-US" sz="3000" spc="30" dirty="0">
                <a:solidFill>
                  <a:srgbClr val="000000"/>
                </a:solidFill>
                <a:latin typeface="Akzidenz-Grotesk"/>
              </a:rPr>
              <a:t> Conclusions and Lessons Learned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9002" y="871957"/>
            <a:ext cx="240044" cy="1102496"/>
            <a:chOff x="0" y="0"/>
            <a:chExt cx="63222" cy="290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030869" y="942666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506645" y="971042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79024" y="971042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0" y="971042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865" t="-33865"/>
            </a:stretch>
          </a:blipFill>
        </p:spPr>
      </p:sp>
      <p:sp>
        <p:nvSpPr>
          <p:cNvPr id="10" name="Freeform 10"/>
          <p:cNvSpPr/>
          <p:nvPr/>
        </p:nvSpPr>
        <p:spPr>
          <a:xfrm rot="1017770">
            <a:off x="14666580" y="-4557633"/>
            <a:ext cx="7911683" cy="7911683"/>
          </a:xfrm>
          <a:custGeom>
            <a:avLst/>
            <a:gdLst/>
            <a:ahLst/>
            <a:cxnLst/>
            <a:rect l="l" t="t" r="r" b="b"/>
            <a:pathLst>
              <a:path w="7911683" h="7911683">
                <a:moveTo>
                  <a:pt x="0" y="0"/>
                </a:moveTo>
                <a:lnTo>
                  <a:pt x="7911683" y="0"/>
                </a:lnTo>
                <a:lnTo>
                  <a:pt x="7911683" y="7911684"/>
                </a:lnTo>
                <a:lnTo>
                  <a:pt x="0" y="79116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2898">
            <a:off x="1082679" y="2335431"/>
            <a:ext cx="2674014" cy="1165860"/>
          </a:xfrm>
          <a:custGeom>
            <a:avLst/>
            <a:gdLst/>
            <a:ahLst/>
            <a:cxnLst/>
            <a:rect l="l" t="t" r="r" b="b"/>
            <a:pathLst>
              <a:path w="2674014" h="1165860">
                <a:moveTo>
                  <a:pt x="0" y="0"/>
                </a:moveTo>
                <a:lnTo>
                  <a:pt x="2674014" y="0"/>
                </a:lnTo>
                <a:lnTo>
                  <a:pt x="2674014" y="1165860"/>
                </a:lnTo>
                <a:lnTo>
                  <a:pt x="0" y="1165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734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85585" y="3099957"/>
            <a:ext cx="7054787" cy="5615005"/>
          </a:xfrm>
          <a:custGeom>
            <a:avLst/>
            <a:gdLst/>
            <a:ahLst/>
            <a:cxnLst/>
            <a:rect l="l" t="t" r="r" b="b"/>
            <a:pathLst>
              <a:path w="7054787" h="5615005">
                <a:moveTo>
                  <a:pt x="0" y="0"/>
                </a:moveTo>
                <a:lnTo>
                  <a:pt x="7054788" y="0"/>
                </a:lnTo>
                <a:lnTo>
                  <a:pt x="7054788" y="5615006"/>
                </a:lnTo>
                <a:lnTo>
                  <a:pt x="0" y="5615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136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95320" y="930318"/>
            <a:ext cx="5069479" cy="9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899">
                <a:solidFill>
                  <a:srgbClr val="000000"/>
                </a:solidFill>
                <a:latin typeface="Rubik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929" y="4240821"/>
            <a:ext cx="9107940" cy="363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236" lvl="1" indent="-347618">
              <a:lnSpc>
                <a:spcPts val="4830"/>
              </a:lnSpc>
              <a:buFont typeface="Arial"/>
              <a:buChar char="•"/>
            </a:pPr>
            <a:r>
              <a:rPr lang="en-US" sz="3220">
                <a:solidFill>
                  <a:srgbClr val="000000"/>
                </a:solidFill>
                <a:latin typeface="Montserrat Classic"/>
              </a:rPr>
              <a:t>Romanian e-commerce website</a:t>
            </a:r>
          </a:p>
          <a:p>
            <a:pPr marL="695236" lvl="1" indent="-347618">
              <a:lnSpc>
                <a:spcPts val="4830"/>
              </a:lnSpc>
              <a:buFont typeface="Arial"/>
              <a:buChar char="•"/>
            </a:pPr>
            <a:r>
              <a:rPr lang="en-US" sz="3220">
                <a:solidFill>
                  <a:srgbClr val="000000"/>
                </a:solidFill>
                <a:latin typeface="Montserrat Classic"/>
              </a:rPr>
              <a:t>National distribution</a:t>
            </a:r>
          </a:p>
          <a:p>
            <a:pPr marL="695236" lvl="1" indent="-347618">
              <a:lnSpc>
                <a:spcPts val="4830"/>
              </a:lnSpc>
              <a:buFont typeface="Arial"/>
              <a:buChar char="•"/>
            </a:pPr>
            <a:r>
              <a:rPr lang="en-US" sz="3220">
                <a:solidFill>
                  <a:srgbClr val="000000"/>
                </a:solidFill>
                <a:latin typeface="Montserrat Classic"/>
              </a:rPr>
              <a:t>Large variety of products</a:t>
            </a:r>
          </a:p>
          <a:p>
            <a:pPr marL="695236" lvl="1" indent="-347618">
              <a:lnSpc>
                <a:spcPts val="4830"/>
              </a:lnSpc>
              <a:buFont typeface="Arial"/>
              <a:buChar char="•"/>
            </a:pPr>
            <a:r>
              <a:rPr lang="en-US" sz="3220">
                <a:solidFill>
                  <a:srgbClr val="000000"/>
                </a:solidFill>
                <a:latin typeface="Montserrat Classic"/>
              </a:rPr>
              <a:t>Buyer &amp; Seller account types</a:t>
            </a:r>
          </a:p>
          <a:p>
            <a:pPr marL="695236" lvl="1" indent="-347618">
              <a:lnSpc>
                <a:spcPts val="4830"/>
              </a:lnSpc>
              <a:buFont typeface="Arial"/>
              <a:buChar char="•"/>
            </a:pPr>
            <a:r>
              <a:rPr lang="en-US" sz="3220">
                <a:solidFill>
                  <a:srgbClr val="000000"/>
                </a:solidFill>
                <a:latin typeface="Montserrat Classic"/>
              </a:rPr>
              <a:t>Main functionalities: product catalog, user accounts, placing orders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6066" y="4673440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2"/>
                </a:lnTo>
                <a:lnTo>
                  <a:pt x="0" y="57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761758" y="4343731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2"/>
                </a:lnTo>
                <a:lnTo>
                  <a:pt x="0" y="57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4979487" y="4326171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3"/>
                </a:lnTo>
                <a:lnTo>
                  <a:pt x="0" y="574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98337" y="4690999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3"/>
                </a:lnTo>
                <a:lnTo>
                  <a:pt x="0" y="574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6813" y="4134156"/>
            <a:ext cx="2053616" cy="1113686"/>
            <a:chOff x="0" y="0"/>
            <a:chExt cx="1288021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98585" y="4361291"/>
            <a:ext cx="2053616" cy="1113686"/>
            <a:chOff x="0" y="0"/>
            <a:chExt cx="128802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28661" y="4361291"/>
            <a:ext cx="2053616" cy="1113686"/>
            <a:chOff x="0" y="0"/>
            <a:chExt cx="1288021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13623" y="4134156"/>
            <a:ext cx="2053616" cy="1113686"/>
            <a:chOff x="0" y="0"/>
            <a:chExt cx="1288021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228084" y="4655880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3"/>
                </a:lnTo>
                <a:lnTo>
                  <a:pt x="0" y="574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543699" y="4134156"/>
            <a:ext cx="2053616" cy="1113686"/>
            <a:chOff x="0" y="0"/>
            <a:chExt cx="1288021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14856874" y="4361291"/>
            <a:ext cx="1148805" cy="574402"/>
          </a:xfrm>
          <a:custGeom>
            <a:avLst/>
            <a:gdLst/>
            <a:ahLst/>
            <a:cxnLst/>
            <a:rect l="l" t="t" r="r" b="b"/>
            <a:pathLst>
              <a:path w="1148805" h="574402">
                <a:moveTo>
                  <a:pt x="0" y="0"/>
                </a:moveTo>
                <a:lnTo>
                  <a:pt x="1148805" y="0"/>
                </a:lnTo>
                <a:lnTo>
                  <a:pt x="1148805" y="574402"/>
                </a:lnTo>
                <a:lnTo>
                  <a:pt x="0" y="57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058408" y="4326171"/>
            <a:ext cx="2053616" cy="1113686"/>
            <a:chOff x="0" y="0"/>
            <a:chExt cx="1288021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638815" y="4151716"/>
            <a:ext cx="2053616" cy="1113686"/>
            <a:chOff x="0" y="0"/>
            <a:chExt cx="1288021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8021" cy="698500"/>
            </a:xfrm>
            <a:custGeom>
              <a:avLst/>
              <a:gdLst/>
              <a:ahLst/>
              <a:cxnLst/>
              <a:rect l="l" t="t" r="r" b="b"/>
              <a:pathLst>
                <a:path w="1288021" h="698500">
                  <a:moveTo>
                    <a:pt x="1288021" y="349250"/>
                  </a:moveTo>
                  <a:lnTo>
                    <a:pt x="108482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84821" y="0"/>
                  </a:lnTo>
                  <a:lnTo>
                    <a:pt x="1288021" y="34925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38100"/>
              <a:ext cx="1059421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730406" y="8743950"/>
            <a:ext cx="22500915" cy="3086100"/>
            <a:chOff x="0" y="0"/>
            <a:chExt cx="5926167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26167" cy="812800"/>
            </a:xfrm>
            <a:custGeom>
              <a:avLst/>
              <a:gdLst/>
              <a:ahLst/>
              <a:cxnLst/>
              <a:rect l="l" t="t" r="r" b="b"/>
              <a:pathLst>
                <a:path w="5926167" h="812800">
                  <a:moveTo>
                    <a:pt x="0" y="0"/>
                  </a:moveTo>
                  <a:lnTo>
                    <a:pt x="5926167" y="0"/>
                  </a:lnTo>
                  <a:lnTo>
                    <a:pt x="5926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5926167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94370" y="1272727"/>
            <a:ext cx="9486691" cy="70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  <a:spcBef>
                <a:spcPct val="0"/>
              </a:spcBef>
            </a:pPr>
            <a:r>
              <a:rPr lang="en-US" sz="5199">
                <a:solidFill>
                  <a:srgbClr val="0D3166"/>
                </a:solidFill>
                <a:latin typeface="Rubik"/>
              </a:rPr>
              <a:t>Testing Approach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1294" y="4413022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63065" y="4657715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78103" y="4430581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93141" y="4657715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08179" y="4430581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9930" y="5522601"/>
            <a:ext cx="203502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D3166"/>
                </a:solidFill>
                <a:latin typeface="Montserrat Classic Bold"/>
              </a:rPr>
              <a:t>Select a website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37715" y="5584831"/>
            <a:ext cx="203502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D3166"/>
                </a:solidFill>
                <a:latin typeface="Montserrat Classic Bold"/>
              </a:rPr>
              <a:t>Test Planning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94954" y="3133829"/>
            <a:ext cx="2735204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0D3166"/>
                </a:solidFill>
                <a:latin typeface="Montserrat Classic Bold"/>
              </a:rPr>
              <a:t>Perform exploratory testing</a:t>
            </a:r>
          </a:p>
          <a:p>
            <a:pPr algn="ctr">
              <a:lnSpc>
                <a:spcPts val="2500"/>
              </a:lnSpc>
              <a:spcBef>
                <a:spcPct val="0"/>
              </a:spcBef>
            </a:pPr>
            <a:endParaRPr lang="en-US" sz="2500">
              <a:solidFill>
                <a:srgbClr val="0D3166"/>
              </a:solidFill>
              <a:latin typeface="Montserrat Classic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202905" y="5575306"/>
            <a:ext cx="2735204" cy="96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511">
                <a:solidFill>
                  <a:srgbClr val="0D3166"/>
                </a:solidFill>
                <a:latin typeface="Montserrat Classic Bold"/>
              </a:rPr>
              <a:t>Perform test execution</a:t>
            </a:r>
          </a:p>
          <a:p>
            <a:pPr algn="ctr">
              <a:lnSpc>
                <a:spcPts val="2511"/>
              </a:lnSpc>
              <a:spcBef>
                <a:spcPct val="0"/>
              </a:spcBef>
            </a:pPr>
            <a:endParaRPr lang="en-US" sz="2511">
              <a:solidFill>
                <a:srgbClr val="0D3166"/>
              </a:solidFill>
              <a:latin typeface="Montserrat Classic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147252" y="3081206"/>
            <a:ext cx="2035025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0D3166"/>
                </a:solidFill>
                <a:latin typeface="Montserrat Classic Bold"/>
              </a:rPr>
              <a:t>Design test cases and test data</a:t>
            </a:r>
          </a:p>
          <a:p>
            <a:pPr algn="ctr">
              <a:lnSpc>
                <a:spcPts val="2499"/>
              </a:lnSpc>
              <a:spcBef>
                <a:spcPct val="0"/>
              </a:spcBef>
            </a:pPr>
            <a:endParaRPr lang="en-US" sz="2499">
              <a:solidFill>
                <a:srgbClr val="0D3166"/>
              </a:solidFill>
              <a:latin typeface="Montserrat Classic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696072" y="3183037"/>
            <a:ext cx="2735204" cy="96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511">
                <a:solidFill>
                  <a:srgbClr val="0D3166"/>
                </a:solidFill>
                <a:latin typeface="Montserrat Classic Bold"/>
              </a:rPr>
              <a:t>Report identified bugs</a:t>
            </a:r>
          </a:p>
          <a:p>
            <a:pPr algn="ctr">
              <a:lnSpc>
                <a:spcPts val="2511"/>
              </a:lnSpc>
              <a:spcBef>
                <a:spcPct val="0"/>
              </a:spcBef>
            </a:pPr>
            <a:endParaRPr lang="en-US" sz="2511">
              <a:solidFill>
                <a:srgbClr val="0D3166"/>
              </a:solidFill>
              <a:latin typeface="Montserrat Classic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5271734" y="5513052"/>
            <a:ext cx="2735204" cy="96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511">
                <a:solidFill>
                  <a:srgbClr val="0D3166"/>
                </a:solidFill>
                <a:latin typeface="Montserrat Classic Bold"/>
              </a:rPr>
              <a:t>Prepare a test report</a:t>
            </a:r>
          </a:p>
          <a:p>
            <a:pPr algn="ctr">
              <a:lnSpc>
                <a:spcPts val="2511"/>
              </a:lnSpc>
              <a:spcBef>
                <a:spcPct val="0"/>
              </a:spcBef>
            </a:pPr>
            <a:endParaRPr lang="en-US" sz="2511">
              <a:solidFill>
                <a:srgbClr val="0D3166"/>
              </a:solidFill>
              <a:latin typeface="Montserrat Classic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501347" y="4622596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077009" y="4448141"/>
            <a:ext cx="1124655" cy="5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64">
                <a:solidFill>
                  <a:srgbClr val="FFFFFF"/>
                </a:solidFill>
                <a:latin typeface="Montserrat Classic Bold"/>
              </a:rPr>
              <a:t>07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739907" y="1028700"/>
            <a:ext cx="240044" cy="1102496"/>
            <a:chOff x="0" y="0"/>
            <a:chExt cx="63222" cy="29036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024" y="2781759"/>
            <a:ext cx="3175483" cy="1518709"/>
          </a:xfrm>
          <a:custGeom>
            <a:avLst/>
            <a:gdLst/>
            <a:ahLst/>
            <a:cxnLst/>
            <a:rect l="l" t="t" r="r" b="b"/>
            <a:pathLst>
              <a:path w="3175483" h="1518709">
                <a:moveTo>
                  <a:pt x="0" y="0"/>
                </a:moveTo>
                <a:lnTo>
                  <a:pt x="3175483" y="0"/>
                </a:lnTo>
                <a:lnTo>
                  <a:pt x="3175483" y="1518709"/>
                </a:lnTo>
                <a:lnTo>
                  <a:pt x="0" y="151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59806" y="3067316"/>
            <a:ext cx="2996451" cy="947596"/>
          </a:xfrm>
          <a:custGeom>
            <a:avLst/>
            <a:gdLst/>
            <a:ahLst/>
            <a:cxnLst/>
            <a:rect l="l" t="t" r="r" b="b"/>
            <a:pathLst>
              <a:path w="2996451" h="947596">
                <a:moveTo>
                  <a:pt x="0" y="0"/>
                </a:moveTo>
                <a:lnTo>
                  <a:pt x="2996451" y="0"/>
                </a:lnTo>
                <a:lnTo>
                  <a:pt x="2996451" y="947596"/>
                </a:lnTo>
                <a:lnTo>
                  <a:pt x="0" y="94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1157" y="3226221"/>
            <a:ext cx="3330942" cy="918537"/>
          </a:xfrm>
          <a:custGeom>
            <a:avLst/>
            <a:gdLst/>
            <a:ahLst/>
            <a:cxnLst/>
            <a:rect l="l" t="t" r="r" b="b"/>
            <a:pathLst>
              <a:path w="3330942" h="918537">
                <a:moveTo>
                  <a:pt x="0" y="0"/>
                </a:moveTo>
                <a:lnTo>
                  <a:pt x="3330942" y="0"/>
                </a:lnTo>
                <a:lnTo>
                  <a:pt x="3330942" y="918537"/>
                </a:lnTo>
                <a:lnTo>
                  <a:pt x="0" y="91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7741" y="5668067"/>
            <a:ext cx="2305750" cy="1296984"/>
          </a:xfrm>
          <a:custGeom>
            <a:avLst/>
            <a:gdLst/>
            <a:ahLst/>
            <a:cxnLst/>
            <a:rect l="l" t="t" r="r" b="b"/>
            <a:pathLst>
              <a:path w="2305750" h="1296984">
                <a:moveTo>
                  <a:pt x="0" y="0"/>
                </a:moveTo>
                <a:lnTo>
                  <a:pt x="2305749" y="0"/>
                </a:lnTo>
                <a:lnTo>
                  <a:pt x="2305749" y="1296984"/>
                </a:lnTo>
                <a:lnTo>
                  <a:pt x="0" y="129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59002" y="871957"/>
            <a:ext cx="240044" cy="1102496"/>
            <a:chOff x="0" y="0"/>
            <a:chExt cx="63222" cy="290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30406" y="8743950"/>
            <a:ext cx="22500915" cy="3086100"/>
            <a:chOff x="0" y="0"/>
            <a:chExt cx="592616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26167" cy="812800"/>
            </a:xfrm>
            <a:custGeom>
              <a:avLst/>
              <a:gdLst/>
              <a:ahLst/>
              <a:cxnLst/>
              <a:rect l="l" t="t" r="r" b="b"/>
              <a:pathLst>
                <a:path w="5926167" h="812800">
                  <a:moveTo>
                    <a:pt x="0" y="0"/>
                  </a:moveTo>
                  <a:lnTo>
                    <a:pt x="5926167" y="0"/>
                  </a:lnTo>
                  <a:lnTo>
                    <a:pt x="5926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5926167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96999" y="2781759"/>
            <a:ext cx="1303711" cy="1303711"/>
          </a:xfrm>
          <a:custGeom>
            <a:avLst/>
            <a:gdLst/>
            <a:ahLst/>
            <a:cxnLst/>
            <a:rect l="l" t="t" r="r" b="b"/>
            <a:pathLst>
              <a:path w="1303711" h="1303711">
                <a:moveTo>
                  <a:pt x="0" y="0"/>
                </a:moveTo>
                <a:lnTo>
                  <a:pt x="1303711" y="0"/>
                </a:lnTo>
                <a:lnTo>
                  <a:pt x="1303711" y="1303711"/>
                </a:lnTo>
                <a:lnTo>
                  <a:pt x="0" y="1303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3400" y="1204170"/>
            <a:ext cx="6163469" cy="66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Rubik"/>
              </a:rPr>
              <a:t>Testing Tools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7483" y="4116183"/>
            <a:ext cx="236773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case design and Execution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13914" y="4348093"/>
            <a:ext cx="230505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Bug Reporting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8066" y="4255891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Data,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Report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4232" y="4333875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(Snipping Tool)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Screenshots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10810" y="6936476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Project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024" y="2781759"/>
            <a:ext cx="3175483" cy="1518709"/>
          </a:xfrm>
          <a:custGeom>
            <a:avLst/>
            <a:gdLst/>
            <a:ahLst/>
            <a:cxnLst/>
            <a:rect l="l" t="t" r="r" b="b"/>
            <a:pathLst>
              <a:path w="3175483" h="1518709">
                <a:moveTo>
                  <a:pt x="0" y="0"/>
                </a:moveTo>
                <a:lnTo>
                  <a:pt x="3175483" y="0"/>
                </a:lnTo>
                <a:lnTo>
                  <a:pt x="3175483" y="1518709"/>
                </a:lnTo>
                <a:lnTo>
                  <a:pt x="0" y="151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59806" y="3067316"/>
            <a:ext cx="2996451" cy="947596"/>
          </a:xfrm>
          <a:custGeom>
            <a:avLst/>
            <a:gdLst/>
            <a:ahLst/>
            <a:cxnLst/>
            <a:rect l="l" t="t" r="r" b="b"/>
            <a:pathLst>
              <a:path w="2996451" h="947596">
                <a:moveTo>
                  <a:pt x="0" y="0"/>
                </a:moveTo>
                <a:lnTo>
                  <a:pt x="2996451" y="0"/>
                </a:lnTo>
                <a:lnTo>
                  <a:pt x="2996451" y="947596"/>
                </a:lnTo>
                <a:lnTo>
                  <a:pt x="0" y="94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1157" y="3226221"/>
            <a:ext cx="3330942" cy="918537"/>
          </a:xfrm>
          <a:custGeom>
            <a:avLst/>
            <a:gdLst/>
            <a:ahLst/>
            <a:cxnLst/>
            <a:rect l="l" t="t" r="r" b="b"/>
            <a:pathLst>
              <a:path w="3330942" h="918537">
                <a:moveTo>
                  <a:pt x="0" y="0"/>
                </a:moveTo>
                <a:lnTo>
                  <a:pt x="3330942" y="0"/>
                </a:lnTo>
                <a:lnTo>
                  <a:pt x="3330942" y="918537"/>
                </a:lnTo>
                <a:lnTo>
                  <a:pt x="0" y="91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7741" y="5668067"/>
            <a:ext cx="2305750" cy="1296984"/>
          </a:xfrm>
          <a:custGeom>
            <a:avLst/>
            <a:gdLst/>
            <a:ahLst/>
            <a:cxnLst/>
            <a:rect l="l" t="t" r="r" b="b"/>
            <a:pathLst>
              <a:path w="2305750" h="1296984">
                <a:moveTo>
                  <a:pt x="0" y="0"/>
                </a:moveTo>
                <a:lnTo>
                  <a:pt x="2305749" y="0"/>
                </a:lnTo>
                <a:lnTo>
                  <a:pt x="2305749" y="1296984"/>
                </a:lnTo>
                <a:lnTo>
                  <a:pt x="0" y="129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59002" y="871957"/>
            <a:ext cx="240044" cy="1102496"/>
            <a:chOff x="0" y="0"/>
            <a:chExt cx="63222" cy="290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30406" y="8743950"/>
            <a:ext cx="22500915" cy="3086100"/>
            <a:chOff x="0" y="0"/>
            <a:chExt cx="592616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26167" cy="812800"/>
            </a:xfrm>
            <a:custGeom>
              <a:avLst/>
              <a:gdLst/>
              <a:ahLst/>
              <a:cxnLst/>
              <a:rect l="l" t="t" r="r" b="b"/>
              <a:pathLst>
                <a:path w="5926167" h="812800">
                  <a:moveTo>
                    <a:pt x="0" y="0"/>
                  </a:moveTo>
                  <a:lnTo>
                    <a:pt x="5926167" y="0"/>
                  </a:lnTo>
                  <a:lnTo>
                    <a:pt x="5926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5926167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96999" y="2781759"/>
            <a:ext cx="1303711" cy="1303711"/>
          </a:xfrm>
          <a:custGeom>
            <a:avLst/>
            <a:gdLst/>
            <a:ahLst/>
            <a:cxnLst/>
            <a:rect l="l" t="t" r="r" b="b"/>
            <a:pathLst>
              <a:path w="1303711" h="1303711">
                <a:moveTo>
                  <a:pt x="0" y="0"/>
                </a:moveTo>
                <a:lnTo>
                  <a:pt x="1303711" y="0"/>
                </a:lnTo>
                <a:lnTo>
                  <a:pt x="1303711" y="1303711"/>
                </a:lnTo>
                <a:lnTo>
                  <a:pt x="0" y="1303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6883" y="1225476"/>
            <a:ext cx="7570585" cy="66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Rubik"/>
              </a:rPr>
              <a:t>Testing Types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7483" y="4116183"/>
            <a:ext cx="236773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case design and Execution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13914" y="4348093"/>
            <a:ext cx="230505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Bug Reporting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8066" y="4255891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Data,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Test Report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4232" y="4333875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(Snipping Tool)</a:t>
            </a:r>
          </a:p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Screenshots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10810" y="6936476"/>
            <a:ext cx="249961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Project 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95392" y="1028700"/>
            <a:ext cx="7082498" cy="1041930"/>
            <a:chOff x="0" y="0"/>
            <a:chExt cx="4489056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EE403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95392" y="2227192"/>
            <a:ext cx="7082498" cy="1041930"/>
            <a:chOff x="0" y="0"/>
            <a:chExt cx="4489056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001A4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95392" y="3425685"/>
            <a:ext cx="7082498" cy="1041930"/>
            <a:chOff x="0" y="0"/>
            <a:chExt cx="4489056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EE403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95392" y="4624177"/>
            <a:ext cx="7082498" cy="1041930"/>
            <a:chOff x="0" y="0"/>
            <a:chExt cx="4489056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001A4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895392" y="5822669"/>
            <a:ext cx="7082498" cy="1041930"/>
            <a:chOff x="0" y="0"/>
            <a:chExt cx="4489056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EE403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95392" y="7022497"/>
            <a:ext cx="7082498" cy="1041930"/>
            <a:chOff x="0" y="0"/>
            <a:chExt cx="448905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001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10226" y="1767761"/>
            <a:ext cx="1045739" cy="10457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95392" y="8285714"/>
            <a:ext cx="7082498" cy="1041930"/>
            <a:chOff x="0" y="0"/>
            <a:chExt cx="4489056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89056" cy="660400"/>
            </a:xfrm>
            <a:custGeom>
              <a:avLst/>
              <a:gdLst/>
              <a:ahLst/>
              <a:cxnLst/>
              <a:rect l="l" t="t" r="r" b="b"/>
              <a:pathLst>
                <a:path w="4489056" h="660400">
                  <a:moveTo>
                    <a:pt x="436459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596" y="0"/>
                  </a:lnTo>
                  <a:cubicBezTo>
                    <a:pt x="4433176" y="0"/>
                    <a:pt x="4489056" y="55880"/>
                    <a:pt x="4489056" y="124460"/>
                  </a:cubicBezTo>
                  <a:lnTo>
                    <a:pt x="4489056" y="535940"/>
                  </a:lnTo>
                  <a:cubicBezTo>
                    <a:pt x="4489056" y="604520"/>
                    <a:pt x="4433176" y="660400"/>
                    <a:pt x="4364596" y="660400"/>
                  </a:cubicBezTo>
                  <a:close/>
                </a:path>
              </a:pathLst>
            </a:custGeom>
            <a:solidFill>
              <a:srgbClr val="EE4036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933095" y="4127051"/>
            <a:ext cx="5229833" cy="5229833"/>
          </a:xfrm>
          <a:custGeom>
            <a:avLst/>
            <a:gdLst/>
            <a:ahLst/>
            <a:cxnLst/>
            <a:rect l="l" t="t" r="r" b="b"/>
            <a:pathLst>
              <a:path w="5229833" h="5229833">
                <a:moveTo>
                  <a:pt x="0" y="0"/>
                </a:moveTo>
                <a:lnTo>
                  <a:pt x="5229833" y="0"/>
                </a:lnTo>
                <a:lnTo>
                  <a:pt x="5229833" y="5229833"/>
                </a:lnTo>
                <a:lnTo>
                  <a:pt x="0" y="522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75548" y="1301936"/>
            <a:ext cx="4347937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1A46"/>
                </a:solidFill>
                <a:latin typeface="Rubik Bold"/>
              </a:rPr>
              <a:t>Testing Types Used</a:t>
            </a:r>
          </a:p>
          <a:p>
            <a:pPr>
              <a:lnSpc>
                <a:spcPts val="7280"/>
              </a:lnSpc>
              <a:spcBef>
                <a:spcPct val="0"/>
              </a:spcBef>
            </a:pPr>
            <a:endParaRPr lang="en-US" sz="5200">
              <a:solidFill>
                <a:srgbClr val="001A46"/>
              </a:solidFill>
              <a:latin typeface="Rubik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07846" y="1232916"/>
            <a:ext cx="3857590" cy="5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Poppins Bold"/>
              </a:rPr>
              <a:t>Smoke testing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61055" y="2211430"/>
            <a:ext cx="4551172" cy="9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FFFFFF"/>
                </a:solidFill>
                <a:latin typeface="Poppins Bold"/>
              </a:rPr>
              <a:t>Functional testing vs Non-functional testing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07846" y="3629901"/>
            <a:ext cx="3857590" cy="5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Poppins Bold"/>
              </a:rPr>
              <a:t>Black-box testing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66114" y="4603177"/>
            <a:ext cx="5141055" cy="150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Poppins Bold"/>
              </a:rPr>
              <a:t>Pozitive testing vs Negative testing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endParaRPr lang="en-US" sz="2787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507846" y="6026886"/>
            <a:ext cx="3857590" cy="5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Poppins Bold"/>
              </a:rPr>
              <a:t>Exploratory testing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07846" y="7225378"/>
            <a:ext cx="3857590" cy="5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Poppins Bold"/>
              </a:rPr>
              <a:t>Dynamic 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07846" y="8489930"/>
            <a:ext cx="3857590" cy="5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Poppins Bold"/>
              </a:rPr>
              <a:t>Usability testing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4337" y="753542"/>
            <a:ext cx="14199325" cy="8779916"/>
          </a:xfrm>
          <a:custGeom>
            <a:avLst/>
            <a:gdLst/>
            <a:ahLst/>
            <a:cxnLst/>
            <a:rect l="l" t="t" r="r" b="b"/>
            <a:pathLst>
              <a:path w="14199325" h="8779916">
                <a:moveTo>
                  <a:pt x="0" y="0"/>
                </a:moveTo>
                <a:lnTo>
                  <a:pt x="14199326" y="0"/>
                </a:lnTo>
                <a:lnTo>
                  <a:pt x="14199326" y="8779916"/>
                </a:lnTo>
                <a:lnTo>
                  <a:pt x="0" y="877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49398" y="0"/>
            <a:ext cx="3086100" cy="10873788"/>
            <a:chOff x="0" y="0"/>
            <a:chExt cx="812800" cy="2863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53363" y="0"/>
            <a:ext cx="3086100" cy="10873788"/>
            <a:chOff x="0" y="0"/>
            <a:chExt cx="812800" cy="28638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63878"/>
            </a:xfrm>
            <a:custGeom>
              <a:avLst/>
              <a:gdLst/>
              <a:ahLst/>
              <a:cxnLst/>
              <a:rect l="l" t="t" r="r" b="b"/>
              <a:pathLst>
                <a:path w="812800" h="2863878">
                  <a:moveTo>
                    <a:pt x="0" y="0"/>
                  </a:moveTo>
                  <a:lnTo>
                    <a:pt x="812800" y="0"/>
                  </a:lnTo>
                  <a:lnTo>
                    <a:pt x="812800" y="2863878"/>
                  </a:lnTo>
                  <a:lnTo>
                    <a:pt x="0" y="2863878"/>
                  </a:lnTo>
                  <a:close/>
                </a:path>
              </a:pathLst>
            </a:custGeom>
            <a:solidFill>
              <a:srgbClr val="EE40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282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602" y="336538"/>
            <a:ext cx="240044" cy="1102496"/>
            <a:chOff x="0" y="0"/>
            <a:chExt cx="63222" cy="2903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222" cy="290369"/>
            </a:xfrm>
            <a:custGeom>
              <a:avLst/>
              <a:gdLst/>
              <a:ahLst/>
              <a:cxnLst/>
              <a:rect l="l" t="t" r="r" b="b"/>
              <a:pathLst>
                <a:path w="63222" h="290369">
                  <a:moveTo>
                    <a:pt x="0" y="0"/>
                  </a:moveTo>
                  <a:lnTo>
                    <a:pt x="63222" y="0"/>
                  </a:lnTo>
                  <a:lnTo>
                    <a:pt x="63222" y="290369"/>
                  </a:lnTo>
                  <a:lnTo>
                    <a:pt x="0" y="290369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3222" cy="337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3501" y="1876527"/>
            <a:ext cx="7868480" cy="4865343"/>
          </a:xfrm>
          <a:custGeom>
            <a:avLst/>
            <a:gdLst/>
            <a:ahLst/>
            <a:cxnLst/>
            <a:rect l="l" t="t" r="r" b="b"/>
            <a:pathLst>
              <a:path w="7868480" h="4865343">
                <a:moveTo>
                  <a:pt x="0" y="0"/>
                </a:moveTo>
                <a:lnTo>
                  <a:pt x="7868480" y="0"/>
                </a:lnTo>
                <a:lnTo>
                  <a:pt x="7868480" y="4865343"/>
                </a:lnTo>
                <a:lnTo>
                  <a:pt x="0" y="4865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61981" y="4309198"/>
            <a:ext cx="8991381" cy="5559671"/>
          </a:xfrm>
          <a:custGeom>
            <a:avLst/>
            <a:gdLst/>
            <a:ahLst/>
            <a:cxnLst/>
            <a:rect l="l" t="t" r="r" b="b"/>
            <a:pathLst>
              <a:path w="8991381" h="5559671">
                <a:moveTo>
                  <a:pt x="0" y="0"/>
                </a:moveTo>
                <a:lnTo>
                  <a:pt x="8991382" y="0"/>
                </a:lnTo>
                <a:lnTo>
                  <a:pt x="8991382" y="5559671"/>
                </a:lnTo>
                <a:lnTo>
                  <a:pt x="0" y="5559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9282" y="553303"/>
            <a:ext cx="7736918" cy="66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Rubik"/>
              </a:rPr>
              <a:t>Test cases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328</Words>
  <Application>Microsoft Office PowerPoint</Application>
  <PresentationFormat>Custom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Montserrat Classic</vt:lpstr>
      <vt:lpstr>Times New Roman</vt:lpstr>
      <vt:lpstr>Akzidenz-Grotesk</vt:lpstr>
      <vt:lpstr>Rubik</vt:lpstr>
      <vt:lpstr>Poppins Bold</vt:lpstr>
      <vt:lpstr>Montserrat Classic Bold</vt:lpstr>
      <vt:lpstr>Calibri</vt:lpstr>
      <vt:lpstr>Söhne</vt:lpstr>
      <vt:lpstr>Rubik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Solutions &amp; Services</dc:title>
  <cp:lastModifiedBy>Alexandra Cristea</cp:lastModifiedBy>
  <cp:revision>5</cp:revision>
  <dcterms:created xsi:type="dcterms:W3CDTF">2006-08-16T00:00:00Z</dcterms:created>
  <dcterms:modified xsi:type="dcterms:W3CDTF">2023-11-26T21:20:18Z</dcterms:modified>
  <dc:identifier>DAF1SvP3c2A</dc:identifier>
</cp:coreProperties>
</file>